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Francois One"/>
      <p:regular r:id="rId44"/>
    </p:embeddedFont>
    <p:embeddedFont>
      <p:font typeface="PT Sans"/>
      <p:regular r:id="rId45"/>
      <p:bold r:id="rId46"/>
      <p:italic r:id="rId47"/>
      <p:boldItalic r:id="rId48"/>
    </p:embeddedFon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FrancoisOne-regular.fntdata"/><Relationship Id="rId43" Type="http://schemas.openxmlformats.org/officeDocument/2006/relationships/slide" Target="slides/slide37.xml"/><Relationship Id="rId46" Type="http://schemas.openxmlformats.org/officeDocument/2006/relationships/font" Target="fonts/PTSans-bold.fntdata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TSans-boldItalic.fntdata"/><Relationship Id="rId47" Type="http://schemas.openxmlformats.org/officeDocument/2006/relationships/font" Target="fonts/PTSans-italic.fntdata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tificialanalysis.ai/trends#progress-in-open-weights-vs-proprietary-intelligence" TargetMode="External"/><Relationship Id="rId3" Type="http://schemas.openxmlformats.org/officeDocument/2006/relationships/hyperlink" Target="https://artificialanalysis.ai/trends?models=gpt-4-1%2Cgpt-oss-120b%2Cgpt-oss-20b%2Cgpt-5%2Co3%2Cgpt-5-minimal%2Cgpt-5-mini%2Cllama-4-maverick%2Cgemini-2-5-pro%2Cgemini-2-5-flash-reasoning%2Cclaude-4-1-opus-thinking%2Cclaude-4-sonnet-thinking%2Cmistral-medium-3-1%2Cdeepseek-r1%2Cdeepseek-v3-1-reasoning%2Cdeepseek-v3-1%2Cgrok-code-fast-1%2Cgrok-4%2Csolar-pro-2-reasoning%2Cllama-nemotron-super-49b-v1-5-reasoning%2Ckimi-k2-0905%2Cexaone-4-0-32b-reasoning%2Cglm-4.5%2Cqwen3-235b-a22b-instruct-2507-reasoning#artificial-analysis-intelligence-index-by-open-weights-vs-proprietary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tificialanalysis.ai/trends#progress-in-open-weights-vs-proprietary-intelligence" TargetMode="External"/><Relationship Id="rId3" Type="http://schemas.openxmlformats.org/officeDocument/2006/relationships/hyperlink" Target="https://artificialanalysis.ai/trends?models=gpt-4-1%2Cgpt-oss-120b%2Cgpt-oss-20b%2Cgpt-5%2Co3%2Cgpt-5-minimal%2Cgpt-5-mini%2Cllama-4-maverick%2Cgemini-2-5-pro%2Cgemini-2-5-flash-reasoning%2Cclaude-4-1-opus-thinking%2Cclaude-4-sonnet-thinking%2Cmistral-medium-3-1%2Cdeepseek-r1%2Cdeepseek-v3-1-reasoning%2Cdeepseek-v3-1%2Cgrok-code-fast-1%2Cgrok-4%2Csolar-pro-2-reasoning%2Cllama-nemotron-super-49b-v1-5-reasoning%2Ckimi-k2-0905%2Cexaone-4-0-32b-reasoning%2Cglm-4.5%2Cqwen3-235b-a22b-instruct-2507-reasoning#artificial-analysis-intelligence-index-by-open-weights-vs-proprietary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9b5f579df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9b5f579df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9b5f579d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9b5f579d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9b5f579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9b5f579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9b5f579d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9b5f579d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9b5f579df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9b5f579df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9b5f579d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9b5f579d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9b5f579d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9b5f579d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9b5f579df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9b5f579df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9b5f579d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9b5f579d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9b5f57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9b5f57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9b5f579d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9b5f579d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9b5f579df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9b5f579df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9b5f579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9b5f579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9b5f579d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9b5f579d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9b5f579d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89b5f579d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9b5f579df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9b5f579df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9b5f579d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9b5f579d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9b5f579df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9b5f579df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9b5f579df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89b5f579df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9b5f579df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89b5f579df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9b5f579df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89b5f579df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9b5f579df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9b5f579df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9b5f579df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9b5f579d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https://artificialanalysis.ai/trends#progress-in-open-weights-vs-proprietary-intelligence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(retrieved 10 Sept 2025):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tificialanalysis.ai/trends?models=gpt-4-1%2Cgpt-oss-120b%2Cgpt-oss-20b%2Cgpt-5%2Co3%2Cgpt-5-minimal%2Cgpt-5-mini%2Cllama-4-maverick%2Cgemini-2-5-pro%2Cgemini-2-5-flash-reasoning%2Cclaude-4-1-opus-thinking%2Cclaude-4-sonnet-thinking%2Cmistral-medium-3-1%2Cdeepseek-r1%2Cdeepseek-v3-1-reasoning%2Cdeepseek-v3-1%2Cgrok-code-fast-1%2Cgrok-4%2Csolar-pro-2-reasoning%2Cllama-nemotron-super-49b-v1-5-reasoning%2Ckimi-k2-0905%2Cexaone-4-0-32b-reasoning%2Cglm-4.5%2Cqwen3-235b-a22b-instruct-2507-reasoning#artificial-analysis-intelligence-index-by-open-weights-vs-proprietar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9b5f579d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89b5f579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9b5f579df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9b5f579df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https://artificialanalysis.ai/trends#progress-in-open-weights-vs-proprietary-intelligence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(retrieved 10 Sept 2025):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tificialanalysis.ai/trends?models=gpt-4-1%2Cgpt-oss-120b%2Cgpt-oss-20b%2Cgpt-5%2Co3%2Cgpt-5-minimal%2Cgpt-5-mini%2Cllama-4-maverick%2Cgemini-2-5-pro%2Cgemini-2-5-flash-reasoning%2Cclaude-4-1-opus-thinking%2Cclaude-4-sonnet-thinking%2Cmistral-medium-3-1%2Cdeepseek-r1%2Cdeepseek-v3-1-reasoning%2Cdeepseek-v3-1%2Cgrok-code-fast-1%2Cgrok-4%2Csolar-pro-2-reasoning%2Cllama-nemotron-super-49b-v1-5-reasoning%2Ckimi-k2-0905%2Cexaone-4-0-32b-reasoning%2Cglm-4.5%2Cqwen3-235b-a22b-instruct-2507-reasoning#artificial-analysis-intelligence-index-by-open-weights-vs-proprietar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9b5f579df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9b5f579df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9b5f579df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89b5f579df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8b0cab4d4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8b0cab4d4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8b0cab4d4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8b0cab4d4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8b0cab4d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8b0cab4d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40c91d49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40c91d49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9b5f579d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9b5f579d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9b5f579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9b5f579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57e8d71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57e8d71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9b5f579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9b5f579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9b5f579d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9b5f579d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9b5f579d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9b5f579d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B4A7D6"/>
            </a:gs>
            <a:gs pos="100000">
              <a:srgbClr val="9FC5E8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050" y="4650888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/>
        </p:nvSpPr>
        <p:spPr>
          <a:xfrm>
            <a:off x="7835475" y="4666350"/>
            <a:ext cx="14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3D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BigCode</a:t>
            </a:r>
            <a:endParaRPr b="1" sz="1800">
              <a:solidFill>
                <a:srgbClr val="023D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33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■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●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■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●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■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38.png"/><Relationship Id="rId6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61.png"/><Relationship Id="rId6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hyperlink" Target="https://huggingface.co/HuggingFaceTB/SmolLM3-3B" TargetMode="External"/><Relationship Id="rId5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hyperlink" Target="https://huggingface.co/HuggingFaceTB/SmolLM3-3B" TargetMode="External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uggingface.co/HuggingFaceTB/SmolLM3-3B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ggingface.co/HuggingFaceTB/SmolLM3-3B" TargetMode="External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7.png"/><Relationship Id="rId13" Type="http://schemas.openxmlformats.org/officeDocument/2006/relationships/image" Target="../media/image55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Relationship Id="rId9" Type="http://schemas.openxmlformats.org/officeDocument/2006/relationships/image" Target="../media/image58.png"/><Relationship Id="rId15" Type="http://schemas.openxmlformats.org/officeDocument/2006/relationships/image" Target="../media/image76.png"/><Relationship Id="rId14" Type="http://schemas.openxmlformats.org/officeDocument/2006/relationships/image" Target="../media/image6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82.png"/><Relationship Id="rId7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Relationship Id="rId5" Type="http://schemas.openxmlformats.org/officeDocument/2006/relationships/image" Target="../media/image89.png"/><Relationship Id="rId6" Type="http://schemas.openxmlformats.org/officeDocument/2006/relationships/image" Target="../media/image102.png"/><Relationship Id="rId7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3.png"/><Relationship Id="rId11" Type="http://schemas.openxmlformats.org/officeDocument/2006/relationships/image" Target="../media/image99.png"/><Relationship Id="rId10" Type="http://schemas.openxmlformats.org/officeDocument/2006/relationships/image" Target="../media/image100.png"/><Relationship Id="rId21" Type="http://schemas.openxmlformats.org/officeDocument/2006/relationships/image" Target="../media/image97.png"/><Relationship Id="rId13" Type="http://schemas.openxmlformats.org/officeDocument/2006/relationships/image" Target="../media/image94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77.png"/><Relationship Id="rId9" Type="http://schemas.openxmlformats.org/officeDocument/2006/relationships/image" Target="../media/image86.png"/><Relationship Id="rId15" Type="http://schemas.openxmlformats.org/officeDocument/2006/relationships/image" Target="../media/image90.png"/><Relationship Id="rId14" Type="http://schemas.openxmlformats.org/officeDocument/2006/relationships/image" Target="../media/image88.png"/><Relationship Id="rId17" Type="http://schemas.openxmlformats.org/officeDocument/2006/relationships/image" Target="../media/image91.png"/><Relationship Id="rId16" Type="http://schemas.openxmlformats.org/officeDocument/2006/relationships/image" Target="../media/image92.png"/><Relationship Id="rId5" Type="http://schemas.openxmlformats.org/officeDocument/2006/relationships/image" Target="../media/image85.png"/><Relationship Id="rId19" Type="http://schemas.openxmlformats.org/officeDocument/2006/relationships/image" Target="../media/image95.png"/><Relationship Id="rId6" Type="http://schemas.openxmlformats.org/officeDocument/2006/relationships/image" Target="../media/image80.png"/><Relationship Id="rId18" Type="http://schemas.openxmlformats.org/officeDocument/2006/relationships/image" Target="../media/image96.png"/><Relationship Id="rId7" Type="http://schemas.openxmlformats.org/officeDocument/2006/relationships/image" Target="../media/image81.png"/><Relationship Id="rId8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/>
        </p:nvSpPr>
        <p:spPr>
          <a:xfrm>
            <a:off x="1836450" y="3611700"/>
            <a:ext cx="547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</a:t>
            </a:r>
            <a:r>
              <a:rPr i="1" lang="en" sz="2400">
                <a:latin typeface="Century Gothic"/>
                <a:ea typeface="Century Gothic"/>
                <a:cs typeface="Century Gothic"/>
                <a:sym typeface="Century Gothic"/>
              </a:rPr>
              <a:t>wis Tunstall</a:t>
            </a:r>
            <a:endParaRPr i="1"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Hugging Face</a:t>
            </a:r>
            <a:endParaRPr i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COLM 2025</a:t>
            </a:r>
            <a:endParaRPr i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2856925" y="1560438"/>
            <a:ext cx="5887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entury Gothic"/>
                <a:ea typeface="Century Gothic"/>
                <a:cs typeface="Century Gothic"/>
                <a:sym typeface="Century Gothic"/>
              </a:rPr>
              <a:t>The State of 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entury Gothic"/>
                <a:ea typeface="Century Gothic"/>
                <a:cs typeface="Century Gothic"/>
                <a:sym typeface="Century Gothic"/>
              </a:rPr>
              <a:t>Open Reasoning Models</a:t>
            </a:r>
            <a:endParaRPr i="1" sz="3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" y="1272899"/>
            <a:ext cx="2035495" cy="1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35" title="Screenshot 2025-10-09 at 22.57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38" y="1337301"/>
            <a:ext cx="8370924" cy="17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436025" y="3598850"/>
            <a:ext cx="79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Distillation better (and cheaper!) than RL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…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least at the 32B scale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36" title="Screenshot 2025-10-08 at 22.44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979700"/>
            <a:ext cx="4869626" cy="1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 title="Screenshot 2025-10-08 at 22.46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51" y="979700"/>
            <a:ext cx="3321548" cy="24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/>
        </p:nvSpPr>
        <p:spPr>
          <a:xfrm>
            <a:off x="5442725" y="3569788"/>
            <a:ext cx="370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1k reasoning samples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udget forcing”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inference-time scaling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36" title="Screenshot 2025-10-09 at 23.46.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50" y="2007950"/>
            <a:ext cx="4386994" cy="29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37" title="Screenshot 2025-10-08 at 22.44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979700"/>
            <a:ext cx="4869626" cy="1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 title="Screenshot 2025-10-09 at 23.47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0350"/>
            <a:ext cx="5137923" cy="254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 title="Screenshot 2025-10-08 at 22.46.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051" y="979700"/>
            <a:ext cx="3321548" cy="24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/>
        </p:nvSpPr>
        <p:spPr>
          <a:xfrm>
            <a:off x="5442725" y="3569788"/>
            <a:ext cx="370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1k reasoning samples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“budget forcing”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inference-time scaling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/>
        </p:nvSpPr>
        <p:spPr>
          <a:xfrm>
            <a:off x="3029100" y="3192700"/>
            <a:ext cx="308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🧠 Mixture of Thoughts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836814" y="2045013"/>
            <a:ext cx="19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datasets</a:t>
            </a:r>
            <a:endParaRPr i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38"/>
          <p:cNvSpPr txBox="1"/>
          <p:nvPr/>
        </p:nvSpPr>
        <p:spPr>
          <a:xfrm>
            <a:off x="6744350" y="2600046"/>
            <a:ext cx="2521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Open-Reasoner-Zero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VLM-R1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Magistral-Small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Open-R1-Multimodal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-1271625" y="2600050"/>
            <a:ext cx="380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OpenThoughts3-1.2M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R1-Distilled-1.4M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OpenCodeReasoning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Llama-Nemotron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6449015" y="2048256"/>
            <a:ext cx="26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models &amp; research</a:t>
            </a:r>
            <a:endParaRPr i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3" name="Google Shape;213;p38"/>
          <p:cNvCxnSpPr/>
          <p:nvPr/>
        </p:nvCxnSpPr>
        <p:spPr>
          <a:xfrm rot="10800000">
            <a:off x="2516103" y="2795283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8"/>
          <p:cNvCxnSpPr/>
          <p:nvPr/>
        </p:nvCxnSpPr>
        <p:spPr>
          <a:xfrm rot="10800000">
            <a:off x="2761488" y="2203704"/>
            <a:ext cx="3306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/>
          <p:nvPr/>
        </p:nvCxnSpPr>
        <p:spPr>
          <a:xfrm flipH="1">
            <a:off x="2764486" y="2202950"/>
            <a:ext cx="1200" cy="1905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38"/>
          <p:cNvGrpSpPr/>
          <p:nvPr/>
        </p:nvGrpSpPr>
        <p:grpSpPr>
          <a:xfrm>
            <a:off x="1765150" y="448863"/>
            <a:ext cx="5613700" cy="895500"/>
            <a:chOff x="1700300" y="566788"/>
            <a:chExt cx="5613700" cy="895500"/>
          </a:xfrm>
        </p:grpSpPr>
        <p:grpSp>
          <p:nvGrpSpPr>
            <p:cNvPr id="217" name="Google Shape;217;p38"/>
            <p:cNvGrpSpPr/>
            <p:nvPr/>
          </p:nvGrpSpPr>
          <p:grpSpPr>
            <a:xfrm>
              <a:off x="1829996" y="645075"/>
              <a:ext cx="5484004" cy="738900"/>
              <a:chOff x="2641008" y="1625900"/>
              <a:chExt cx="5484004" cy="738900"/>
            </a:xfrm>
          </p:grpSpPr>
          <p:pic>
            <p:nvPicPr>
              <p:cNvPr id="218" name="Google Shape;218;p38"/>
              <p:cNvPicPr preferRelativeResize="0"/>
              <p:nvPr/>
            </p:nvPicPr>
            <p:blipFill rotWithShape="1">
              <a:blip r:embed="rId3">
                <a:alphaModFix/>
              </a:blip>
              <a:srcRect b="10667" l="10553" r="9555" t="10667"/>
              <a:stretch/>
            </p:blipFill>
            <p:spPr>
              <a:xfrm>
                <a:off x="2641008" y="1647967"/>
                <a:ext cx="705618" cy="694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Google Shape;219;p38"/>
              <p:cNvSpPr txBox="1"/>
              <p:nvPr/>
            </p:nvSpPr>
            <p:spPr>
              <a:xfrm>
                <a:off x="3346613" y="1625900"/>
                <a:ext cx="47784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6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Open R1 Ecosystem</a:t>
                </a:r>
                <a:endParaRPr sz="3600"/>
              </a:p>
            </p:txBody>
          </p:sp>
        </p:grpSp>
        <p:pic>
          <p:nvPicPr>
            <p:cNvPr id="220" name="Google Shape;220;p38" title="QG_uzb2VV3OeKO0c61ynh.png-5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0300" y="566788"/>
              <a:ext cx="895500" cy="895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221" name="Google Shape;221;p38"/>
          <p:cNvSpPr txBox="1"/>
          <p:nvPr/>
        </p:nvSpPr>
        <p:spPr>
          <a:xfrm>
            <a:off x="3029100" y="1587813"/>
            <a:ext cx="308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🧮 OpenR1-Math-220k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3029100" y="2202954"/>
            <a:ext cx="308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👨‍💻 CodeForces-CoTs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" name="Google Shape;223;p38" title="logo.jpg"/>
          <p:cNvPicPr preferRelativeResize="0"/>
          <p:nvPr/>
        </p:nvPicPr>
        <p:blipFill rotWithShape="1">
          <a:blip r:embed="rId5">
            <a:alphaModFix/>
          </a:blip>
          <a:srcRect b="0" l="18034" r="18529" t="0"/>
          <a:stretch/>
        </p:blipFill>
        <p:spPr>
          <a:xfrm>
            <a:off x="8761700" y="2690153"/>
            <a:ext cx="251400" cy="22292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38" title="images-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72" y="3558172"/>
            <a:ext cx="305692" cy="2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 title="_CQTLKi_k51wq7UXAEwI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50" y="2673525"/>
            <a:ext cx="256200" cy="25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8"/>
          <p:cNvCxnSpPr/>
          <p:nvPr/>
        </p:nvCxnSpPr>
        <p:spPr>
          <a:xfrm>
            <a:off x="4571700" y="2770275"/>
            <a:ext cx="600" cy="363000"/>
          </a:xfrm>
          <a:prstGeom prst="straightConnector1">
            <a:avLst/>
          </a:prstGeom>
          <a:noFill/>
          <a:ln cap="flat" cmpd="sng" w="19050">
            <a:solidFill>
              <a:srgbClr val="FF75B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38" title="9OgyfKstSZtbmsmuG8MbU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1500" y="3439075"/>
            <a:ext cx="427975" cy="4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 title="y6wX4K-P9O8B9frsxxQ6W.jpeg-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300" y="3114950"/>
            <a:ext cx="256200" cy="25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8"/>
          <p:cNvCxnSpPr/>
          <p:nvPr/>
        </p:nvCxnSpPr>
        <p:spPr>
          <a:xfrm rot="10800000">
            <a:off x="2516103" y="3242008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8"/>
          <p:cNvCxnSpPr/>
          <p:nvPr/>
        </p:nvCxnSpPr>
        <p:spPr>
          <a:xfrm rot="10800000">
            <a:off x="2509478" y="3688733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8" title="images-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47" y="3983572"/>
            <a:ext cx="305692" cy="2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8"/>
          <p:cNvCxnSpPr/>
          <p:nvPr/>
        </p:nvCxnSpPr>
        <p:spPr>
          <a:xfrm rot="10800000">
            <a:off x="2509478" y="4095558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8"/>
          <p:cNvCxnSpPr/>
          <p:nvPr/>
        </p:nvCxnSpPr>
        <p:spPr>
          <a:xfrm rot="10800000">
            <a:off x="6114888" y="2203704"/>
            <a:ext cx="3306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8"/>
          <p:cNvCxnSpPr/>
          <p:nvPr/>
        </p:nvCxnSpPr>
        <p:spPr>
          <a:xfrm flipH="1">
            <a:off x="6437376" y="2202950"/>
            <a:ext cx="1200" cy="1905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8"/>
          <p:cNvCxnSpPr/>
          <p:nvPr/>
        </p:nvCxnSpPr>
        <p:spPr>
          <a:xfrm flipH="1" rot="10800000">
            <a:off x="6437365" y="2800583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8"/>
          <p:cNvCxnSpPr/>
          <p:nvPr/>
        </p:nvCxnSpPr>
        <p:spPr>
          <a:xfrm flipH="1" rot="10800000">
            <a:off x="6437365" y="3242008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8"/>
          <p:cNvCxnSpPr/>
          <p:nvPr/>
        </p:nvCxnSpPr>
        <p:spPr>
          <a:xfrm flipH="1" rot="10800000">
            <a:off x="6437365" y="3670158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8"/>
          <p:cNvCxnSpPr/>
          <p:nvPr/>
        </p:nvCxnSpPr>
        <p:spPr>
          <a:xfrm flipH="1" rot="10800000">
            <a:off x="6437365" y="4098308"/>
            <a:ext cx="256200" cy="2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38" title="154951679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14350" y="3968500"/>
            <a:ext cx="256200" cy="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 title="96569904.jpe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8775" y="3065450"/>
            <a:ext cx="305700" cy="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88" y="942600"/>
            <a:ext cx="7163214" cy="40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p40" title="Screenshot 2025-10-09 at 07.10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50" y="869963"/>
            <a:ext cx="4419600" cy="103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 title="Screenshot 2025-10-09 at 07.10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50" y="1943850"/>
            <a:ext cx="4922151" cy="20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 title="Screenshot 2025-10-09 at 07.10.5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54" y="3939175"/>
            <a:ext cx="5356197" cy="10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5391425" y="1288550"/>
            <a:ext cx="370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insights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1.2M reasoning samples for math, code, science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1000+ ablations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QwQ-32B &gt; R1as teacher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quality &gt; diversity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b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</a:t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be</a:t>
            </a: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distilled</a:t>
            </a:r>
            <a:endParaRPr i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304635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(mostly)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you need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5999100" y="1802100"/>
            <a:ext cx="314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way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3097350" y="1644450"/>
            <a:ext cx="2855700" cy="18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9" name="Google Shape;269;p42" title="Screenshot 2025-10-08 at 17.26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025" y="1483849"/>
            <a:ext cx="3663577" cy="241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 title="Screenshot 2025-10-08 at 17.31.38.png"/>
          <p:cNvPicPr preferRelativeResize="0"/>
          <p:nvPr/>
        </p:nvPicPr>
        <p:blipFill rotWithShape="1">
          <a:blip r:embed="rId4">
            <a:alphaModFix/>
          </a:blip>
          <a:srcRect b="0" l="0" r="15803" t="4652"/>
          <a:stretch/>
        </p:blipFill>
        <p:spPr>
          <a:xfrm>
            <a:off x="270150" y="1323086"/>
            <a:ext cx="4776902" cy="25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4391750" y="2823975"/>
            <a:ext cx="543900" cy="10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4105550" y="3959200"/>
            <a:ext cx="370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value network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directly estimate advantage from intra-group reward distribution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 title="Screenshot 2025-10-07 at 22.54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827300"/>
            <a:ext cx="4301851" cy="158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 title="Screenshot 2025-10-07 at 22.54.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50" y="2571750"/>
            <a:ext cx="8706898" cy="24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5329625" y="1423038"/>
            <a:ext cx="370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hoice of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model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matters for RL!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1" name="Google Shape;281;p43"/>
          <p:cNvCxnSpPr>
            <a:stCxn id="280" idx="1"/>
            <a:endCxn id="278" idx="0"/>
          </p:cNvCxnSpPr>
          <p:nvPr/>
        </p:nvCxnSpPr>
        <p:spPr>
          <a:xfrm flipH="1">
            <a:off x="4623725" y="1792488"/>
            <a:ext cx="705900" cy="7794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 title="Screenshot 2025-10-07 at 22.54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827300"/>
            <a:ext cx="4301851" cy="158908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5329625" y="1423038"/>
            <a:ext cx="370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erformance gap can be fixed with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continued pretraining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9" name="Google Shape;289;p44"/>
          <p:cNvCxnSpPr>
            <a:stCxn id="288" idx="1"/>
            <a:endCxn id="290" idx="0"/>
          </p:cNvCxnSpPr>
          <p:nvPr/>
        </p:nvCxnSpPr>
        <p:spPr>
          <a:xfrm flipH="1">
            <a:off x="4623725" y="1792488"/>
            <a:ext cx="705900" cy="7794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" name="Google Shape;291;p44" title="Screenshot 2025-10-10 at 01.35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288"/>
            <a:ext cx="8839204" cy="220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06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/>
        </p:nvSpPr>
        <p:spPr>
          <a:xfrm>
            <a:off x="0" y="23675"/>
            <a:ext cx="9144000" cy="51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STATE OF AI REPORT</a:t>
            </a:r>
            <a:r>
              <a:rPr b="1" lang="en" sz="6000">
                <a:solidFill>
                  <a:srgbClr val="FF9900"/>
                </a:solidFill>
                <a:latin typeface="Francois One"/>
                <a:ea typeface="Francois One"/>
                <a:cs typeface="Francois One"/>
                <a:sym typeface="Francois One"/>
              </a:rPr>
              <a:t>.</a:t>
            </a:r>
            <a:endParaRPr b="1" sz="6000">
              <a:solidFill>
                <a:srgbClr val="FF9900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October 9, 2025</a:t>
            </a:r>
            <a:endParaRPr b="1" sz="3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Nathan Benaich</a:t>
            </a:r>
            <a:endParaRPr b="1" sz="31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AIR STREET CAPITAL</a:t>
            </a:r>
            <a:r>
              <a:rPr b="1" lang="en" sz="3100">
                <a:solidFill>
                  <a:srgbClr val="FF9900"/>
                </a:solidFill>
                <a:latin typeface="Francois One"/>
                <a:ea typeface="Francois One"/>
                <a:cs typeface="Francois One"/>
                <a:sym typeface="Francois One"/>
              </a:rPr>
              <a:t>.</a:t>
            </a:r>
            <a:endParaRPr b="1" sz="3100">
              <a:solidFill>
                <a:srgbClr val="FF9900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7562600" y="4618650"/>
            <a:ext cx="1505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airstreet.com</a:t>
            </a:r>
            <a:endParaRPr b="1" sz="19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63375" y="4618650"/>
            <a:ext cx="1147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stateof.ai</a:t>
            </a:r>
            <a:endParaRPr b="1" sz="19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7" name="Google Shape;297;p45" title="Screenshot 2025-10-09 at 07.03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827300"/>
            <a:ext cx="5716576" cy="14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 title="Screenshot 2025-10-09 at 07.03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67475"/>
            <a:ext cx="5500498" cy="26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/>
        </p:nvSpPr>
        <p:spPr>
          <a:xfrm>
            <a:off x="5490340" y="2367475"/>
            <a:ext cx="370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mid-training on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QA-style &amp; instruction following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 key for RL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ses two-stage training (stable 200B &amp; decay 20B)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R1-zero-like training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 the Llama &lt;&gt; Qwen gap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5" name="Google Shape;305;p46" title="Screenshot 2025-10-09 at 07.08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979700"/>
            <a:ext cx="4288824" cy="8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 title="Screenshot 2025-10-09 at 07.08.38.png"/>
          <p:cNvPicPr preferRelativeResize="0"/>
          <p:nvPr/>
        </p:nvPicPr>
        <p:blipFill rotWithShape="1">
          <a:blip r:embed="rId4">
            <a:alphaModFix/>
          </a:blip>
          <a:srcRect b="0" l="0" r="41846" t="0"/>
          <a:stretch/>
        </p:blipFill>
        <p:spPr>
          <a:xfrm>
            <a:off x="270150" y="1961075"/>
            <a:ext cx="3824875" cy="22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 title="Screenshot 2025-10-09 at 07.09.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375" y="4176525"/>
            <a:ext cx="4887554" cy="8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4668300" y="1278750"/>
            <a:ext cx="447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Improves GRPO in two main ways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σ normalisation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(difficulty bias)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length normalisation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p46" title="Screenshot 2025-10-10 at 02.48.08.png"/>
          <p:cNvPicPr preferRelativeResize="0"/>
          <p:nvPr/>
        </p:nvPicPr>
        <p:blipFill rotWithShape="1">
          <a:blip r:embed="rId6">
            <a:alphaModFix/>
          </a:blip>
          <a:srcRect b="0" l="0" r="47423" t="0"/>
          <a:stretch/>
        </p:blipFill>
        <p:spPr>
          <a:xfrm>
            <a:off x="4793825" y="2571750"/>
            <a:ext cx="2353176" cy="14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 title="Screenshot 2025-10-10 at 02.48.08.png"/>
          <p:cNvPicPr preferRelativeResize="0"/>
          <p:nvPr/>
        </p:nvPicPr>
        <p:blipFill rotWithShape="1">
          <a:blip r:embed="rId6">
            <a:alphaModFix/>
          </a:blip>
          <a:srcRect b="29804" l="56398" r="0" t="36822"/>
          <a:stretch/>
        </p:blipFill>
        <p:spPr>
          <a:xfrm>
            <a:off x="7147000" y="3065450"/>
            <a:ext cx="1951524" cy="4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6" name="Google Shape;316;p47" title="Screenshot 2025-10-09 at 07.16.10.png"/>
          <p:cNvPicPr preferRelativeResize="0"/>
          <p:nvPr/>
        </p:nvPicPr>
        <p:blipFill rotWithShape="1">
          <a:blip r:embed="rId3">
            <a:alphaModFix/>
          </a:blip>
          <a:srcRect b="0" l="0" r="0" t="31931"/>
          <a:stretch/>
        </p:blipFill>
        <p:spPr>
          <a:xfrm>
            <a:off x="270150" y="1061198"/>
            <a:ext cx="4475698" cy="768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5014500" y="1836914"/>
            <a:ext cx="4475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tricks!?!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lip-higher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avoid entropy collapse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emove KL term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ynamic over-sampling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verlong reward shaping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47" title="Screenshot 2025-10-10 at 03.11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50" y="1972925"/>
            <a:ext cx="4325565" cy="295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 title="Screenshot 2025-10-10 at 03.17.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237" y="2407512"/>
            <a:ext cx="4646202" cy="9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 title="a8o8a4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517" y="894125"/>
            <a:ext cx="2021325" cy="15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" name="Google Shape;326;p48" title="Screenshot 2025-10-09 at 07.16.10.png"/>
          <p:cNvPicPr preferRelativeResize="0"/>
          <p:nvPr/>
        </p:nvPicPr>
        <p:blipFill rotWithShape="1">
          <a:blip r:embed="rId3">
            <a:alphaModFix/>
          </a:blip>
          <a:srcRect b="0" l="0" r="0" t="31931"/>
          <a:stretch/>
        </p:blipFill>
        <p:spPr>
          <a:xfrm>
            <a:off x="270150" y="1061198"/>
            <a:ext cx="4475698" cy="768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 txBox="1"/>
          <p:nvPr/>
        </p:nvSpPr>
        <p:spPr>
          <a:xfrm>
            <a:off x="5014500" y="1836914"/>
            <a:ext cx="4475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tricks!?!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clip-higher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avoid entropy collapse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KL term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dynamic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over-sampling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overlong reward shaping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" name="Google Shape;328;p48" title="Screenshot 2025-10-10 at 03.17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237" y="2407512"/>
            <a:ext cx="4646202" cy="9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 title="Screenshot 2025-10-10 at 03.26.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50" y="2064043"/>
            <a:ext cx="4250437" cy="285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 title="a8o8a4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517" y="894125"/>
            <a:ext cx="2021325" cy="15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 title="Screenshot 2025-10-07 at 22.32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75" y="1117725"/>
            <a:ext cx="5645000" cy="233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#2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 is (mostly) all you need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" name="Google Shape;337;p49" title="Screenshot 2025-10-10 at 03.29.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75" y="3601999"/>
            <a:ext cx="7688863" cy="13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/>
          <p:nvPr/>
        </p:nvSpPr>
        <p:spPr>
          <a:xfrm>
            <a:off x="7371525" y="3652375"/>
            <a:ext cx="655200" cy="12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/>
        </p:nvSpPr>
        <p:spPr>
          <a:xfrm>
            <a:off x="6157575" y="1637163"/>
            <a:ext cx="308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smol models,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n-policy distillation better than RL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10x less compute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0" name="Google Shape;340;p49"/>
          <p:cNvCxnSpPr/>
          <p:nvPr/>
        </p:nvCxnSpPr>
        <p:spPr>
          <a:xfrm flipH="1">
            <a:off x="7695975" y="3042500"/>
            <a:ext cx="63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/>
        </p:nvSpPr>
        <p:spPr>
          <a:xfrm>
            <a:off x="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b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</a:t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be</a:t>
            </a: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distilled</a:t>
            </a:r>
            <a:endParaRPr i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304635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(mostly)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you need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5999100" y="1802100"/>
            <a:ext cx="314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way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6143700" y="1644450"/>
            <a:ext cx="2855700" cy="18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#3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 is the way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4" name="Google Shape;354;p51" title="Screenshot 2025-10-10 at 03.36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979700"/>
            <a:ext cx="4301175" cy="1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/>
          <p:nvPr/>
        </p:nvSpPr>
        <p:spPr>
          <a:xfrm>
            <a:off x="4896425" y="979700"/>
            <a:ext cx="4107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DeepSeek-R1,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various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labs (NVIDIA, Nous, Qwen) explored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hybrid reasoning models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lessons from </a:t>
            </a:r>
            <a:r>
              <a:rPr b="1" lang="e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SmolLM3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paired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your model will have a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“split brain”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51" title="Screenshot%202025-09-26%20at%2022.36.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50" y="3312376"/>
            <a:ext cx="4474274" cy="7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475238" y="4196700"/>
            <a:ext cx="4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lways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vibe-test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your models!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#3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 is the way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p52" title="Screenshot 2025-10-10 at 03.36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0" y="979700"/>
            <a:ext cx="4301175" cy="1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/>
          <p:nvPr/>
        </p:nvSpPr>
        <p:spPr>
          <a:xfrm>
            <a:off x="4896425" y="979700"/>
            <a:ext cx="4107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DeepSeek-R1, various labs (NVIDIA, Nous, Qwen) explored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hybrid reasoning models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lessons from </a:t>
            </a:r>
            <a:r>
              <a:rPr b="1" lang="e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SmolLM3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paired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your model will have a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“split brain”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multi-turn reasoning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crucial for instruction following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5" name="Google Shape;365;p52" title="think_follow.png"/>
          <p:cNvPicPr preferRelativeResize="0"/>
          <p:nvPr/>
        </p:nvPicPr>
        <p:blipFill rotWithShape="1">
          <a:blip r:embed="rId5">
            <a:alphaModFix/>
          </a:blip>
          <a:srcRect b="0" l="0" r="15711" t="0"/>
          <a:stretch/>
        </p:blipFill>
        <p:spPr>
          <a:xfrm>
            <a:off x="0" y="3034172"/>
            <a:ext cx="5014149" cy="17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 title="think_follow.png"/>
          <p:cNvPicPr preferRelativeResize="0"/>
          <p:nvPr/>
        </p:nvPicPr>
        <p:blipFill rotWithShape="1">
          <a:blip r:embed="rId5">
            <a:alphaModFix/>
          </a:blip>
          <a:srcRect b="71900" l="85398" r="0" t="7266"/>
          <a:stretch/>
        </p:blipFill>
        <p:spPr>
          <a:xfrm>
            <a:off x="2072763" y="4779825"/>
            <a:ext cx="868623" cy="3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#3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 is the way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4896425" y="979700"/>
            <a:ext cx="4107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DeepSeek-R1, various labs (NVIDIA, Nous, Qwen) explored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hybrid reasoning models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lessons from </a:t>
            </a:r>
            <a:r>
              <a:rPr b="1" lang="e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SmolLM3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paired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your model will have a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“split brain”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multi-turn reasoning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crucial for instruction following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offline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preference optimisation works for reasoning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(APO best)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3" name="Google Shape;373;p53" title="output-100.png"/>
          <p:cNvPicPr preferRelativeResize="0"/>
          <p:nvPr/>
        </p:nvPicPr>
        <p:blipFill rotWithShape="1">
          <a:blip r:embed="rId4">
            <a:alphaModFix/>
          </a:blip>
          <a:srcRect b="0" l="0" r="0" t="6585"/>
          <a:stretch/>
        </p:blipFill>
        <p:spPr>
          <a:xfrm>
            <a:off x="201850" y="2205775"/>
            <a:ext cx="4591626" cy="26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 rotWithShape="1">
          <a:blip r:embed="rId5">
            <a:alphaModFix/>
          </a:blip>
          <a:srcRect b="5995" l="1519" r="2942" t="32000"/>
          <a:stretch/>
        </p:blipFill>
        <p:spPr>
          <a:xfrm>
            <a:off x="424400" y="979700"/>
            <a:ext cx="3905524" cy="12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#3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 is the way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4896425" y="979700"/>
            <a:ext cx="4107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DeepSeek-R1, various labs (NVIDIA, Nous, Qwen) explored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hybrid reasoning models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lessons from </a:t>
            </a:r>
            <a:r>
              <a:rPr b="1" lang="e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SmolLM3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paired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your model will have a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“split brain”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multi-turn reasoning data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crucial for instruction following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offline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preference optimisation works for reasoning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(APO best)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generally a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 to post-train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 rotWithShape="1">
          <a:blip r:embed="rId4">
            <a:alphaModFix/>
          </a:blip>
          <a:srcRect b="0" l="6430" r="7945" t="0"/>
          <a:stretch/>
        </p:blipFill>
        <p:spPr>
          <a:xfrm>
            <a:off x="210400" y="1428525"/>
            <a:ext cx="4686024" cy="30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/>
        </p:nvSpPr>
        <p:spPr>
          <a:xfrm>
            <a:off x="89125" y="1087375"/>
            <a:ext cx="8934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    There was a brief moment around this time last year where the intelligence gap between open vs. closed models seemed to have compressed. And then o1-preview dropped and the intelligence gap widened significantly until DeepSeek R1, and o3 after it. Today, the most intelligent models remain closed: GPT-5, o3, Gemini 2.5 Pro, Claude 4.1 Opus, and new entrant, Grok 4. Beside gpt-oss, the strongest open weights model is Qwen. Pictured are the aggregate Intelligence Index, which combines multiple capabilities dimensions across 10 evaluations. 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7" name="Google Shape;117;p28"/>
          <p:cNvSpPr/>
          <p:nvPr/>
        </p:nvSpPr>
        <p:spPr>
          <a:xfrm flipH="1" rot="-2700000">
            <a:off x="120845" y="1204474"/>
            <a:ext cx="153159" cy="153159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28"/>
          <p:cNvSpPr/>
          <p:nvPr/>
        </p:nvSpPr>
        <p:spPr>
          <a:xfrm>
            <a:off x="0" y="-5450"/>
            <a:ext cx="9154800" cy="531300"/>
          </a:xfrm>
          <a:prstGeom prst="rect">
            <a:avLst/>
          </a:prstGeom>
          <a:solidFill>
            <a:srgbClr val="010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 txBox="1"/>
          <p:nvPr/>
        </p:nvSpPr>
        <p:spPr>
          <a:xfrm>
            <a:off x="7363200" y="46650"/>
            <a:ext cx="1691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| 42</a:t>
            </a:r>
            <a:endParaRPr b="1" sz="17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89125" y="649375"/>
            <a:ext cx="8793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PT Sans"/>
                <a:ea typeface="PT Sans"/>
                <a:cs typeface="PT Sans"/>
                <a:sym typeface="PT Sans"/>
              </a:rPr>
              <a:t>Open source vs. proprietary: where are we now?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0" y="0"/>
            <a:ext cx="70803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</a:t>
            </a:r>
            <a:r>
              <a:rPr lang="en" sz="1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| </a:t>
            </a:r>
            <a:r>
              <a:rPr b="1" lang="en" sz="1700">
                <a:solidFill>
                  <a:schemeClr val="lt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Industry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Politics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Safety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Survey | </a:t>
            </a:r>
            <a:r>
              <a:rPr lang="en" sz="1700">
                <a:solidFill>
                  <a:srgbClr val="A4C2F4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Predictions</a:t>
            </a:r>
            <a:endParaRPr sz="17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8223400" y="484650"/>
            <a:ext cx="10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📝 → 📝 </a:t>
            </a:r>
            <a:endParaRPr/>
          </a:p>
        </p:txBody>
      </p:sp>
      <p:pic>
        <p:nvPicPr>
          <p:cNvPr id="123" name="Google Shape;123;p28" title="Progress in Open Weights vs Proprietary Intelligence (10 Sep '25)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28" y="2615372"/>
            <a:ext cx="3992131" cy="20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 title="Artificial Analysis Intelligence Index by Open Weights vs Proprietary (10 Sep '25) 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94" y="2615371"/>
            <a:ext cx="4480978" cy="203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2158200" y="3329600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o1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26" name="Google Shape;126;p28"/>
          <p:cNvCxnSpPr/>
          <p:nvPr/>
        </p:nvCxnSpPr>
        <p:spPr>
          <a:xfrm>
            <a:off x="2501675" y="3537350"/>
            <a:ext cx="381300" cy="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8"/>
          <p:cNvSpPr txBox="1"/>
          <p:nvPr/>
        </p:nvSpPr>
        <p:spPr>
          <a:xfrm>
            <a:off x="3615275" y="3634325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R1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28" name="Google Shape;128;p28"/>
          <p:cNvCxnSpPr/>
          <p:nvPr/>
        </p:nvCxnSpPr>
        <p:spPr>
          <a:xfrm rot="10800000">
            <a:off x="3401550" y="3583650"/>
            <a:ext cx="330900" cy="19110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8"/>
          <p:cNvSpPr txBox="1"/>
          <p:nvPr/>
        </p:nvSpPr>
        <p:spPr>
          <a:xfrm>
            <a:off x="2869250" y="3014875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o3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30" name="Google Shape;130;p28"/>
          <p:cNvCxnSpPr/>
          <p:nvPr/>
        </p:nvCxnSpPr>
        <p:spPr>
          <a:xfrm>
            <a:off x="3212725" y="3222625"/>
            <a:ext cx="381300" cy="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8"/>
          <p:cNvSpPr txBox="1"/>
          <p:nvPr/>
        </p:nvSpPr>
        <p:spPr>
          <a:xfrm>
            <a:off x="7363325" y="4628775"/>
            <a:ext cx="1691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PT Sans"/>
                <a:ea typeface="PT Sans"/>
                <a:cs typeface="PT Sans"/>
                <a:sym typeface="PT Sans"/>
              </a:rPr>
              <a:t>stateof.ai 2025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5">
            <a:alphaModFix/>
          </a:blip>
          <a:srcRect b="13168" l="0" r="0" t="13630"/>
          <a:stretch/>
        </p:blipFill>
        <p:spPr>
          <a:xfrm>
            <a:off x="7991487" y="33187"/>
            <a:ext cx="633275" cy="4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/>
        </p:nvSpPr>
        <p:spPr>
          <a:xfrm>
            <a:off x="322500" y="1802100"/>
            <a:ext cx="849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from here?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tokens, tooling,</a:t>
            </a: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environments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/>
        </p:nvSpPr>
        <p:spPr>
          <a:xfrm>
            <a:off x="89125" y="1087375"/>
            <a:ext cx="8934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    There was a brief moment around this time last year where the intelligence gap between open vs. closed models seemed to have compressed. And then o1-preview dropped and the intelligence gap widened significantly until DeepSeek R1, and o3 after it. Today, the most intelligent models remain closed: GPT-5, o3, Gemini 2.5 Pro, Claude 4.1 Opus, and new entrant, Grok 4. Beside gpt-oss, the strongest open weights model is Qwen. Pictured are the aggregate Intelligence Index, which combines multiple capabilities dimensions across 10 evaluations. 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2" name="Google Shape;392;p56"/>
          <p:cNvSpPr/>
          <p:nvPr/>
        </p:nvSpPr>
        <p:spPr>
          <a:xfrm flipH="1" rot="-2700000">
            <a:off x="120845" y="1204474"/>
            <a:ext cx="153159" cy="153159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3" name="Google Shape;393;p56"/>
          <p:cNvSpPr/>
          <p:nvPr/>
        </p:nvSpPr>
        <p:spPr>
          <a:xfrm>
            <a:off x="0" y="-5450"/>
            <a:ext cx="9154800" cy="531300"/>
          </a:xfrm>
          <a:prstGeom prst="rect">
            <a:avLst/>
          </a:prstGeom>
          <a:solidFill>
            <a:srgbClr val="010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"/>
          <p:cNvSpPr txBox="1"/>
          <p:nvPr/>
        </p:nvSpPr>
        <p:spPr>
          <a:xfrm>
            <a:off x="7363200" y="46650"/>
            <a:ext cx="1691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| 42</a:t>
            </a:r>
            <a:endParaRPr b="1" sz="17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89125" y="649375"/>
            <a:ext cx="8793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PT Sans"/>
                <a:ea typeface="PT Sans"/>
                <a:cs typeface="PT Sans"/>
                <a:sym typeface="PT Sans"/>
              </a:rPr>
              <a:t>Open source vs. proprietary: where are we now?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0" y="0"/>
            <a:ext cx="70803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</a:t>
            </a:r>
            <a:r>
              <a:rPr lang="en" sz="1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| </a:t>
            </a:r>
            <a:r>
              <a:rPr b="1" lang="en" sz="1700">
                <a:solidFill>
                  <a:schemeClr val="lt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Industry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Politics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700">
                <a:solidFill>
                  <a:srgbClr val="A1C2FE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Safety</a:t>
            </a:r>
            <a:r>
              <a:rPr lang="en" sz="1700">
                <a:solidFill>
                  <a:srgbClr val="A4C2F4"/>
                </a:solidFill>
                <a:latin typeface="PT Sans"/>
                <a:ea typeface="PT Sans"/>
                <a:cs typeface="PT Sans"/>
                <a:sym typeface="PT Sans"/>
              </a:rPr>
              <a:t> | Survey | </a:t>
            </a:r>
            <a:r>
              <a:rPr lang="en" sz="1700">
                <a:solidFill>
                  <a:srgbClr val="A4C2F4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Predictions</a:t>
            </a:r>
            <a:endParaRPr sz="17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8223400" y="484650"/>
            <a:ext cx="10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📝 → 📝 </a:t>
            </a:r>
            <a:endParaRPr/>
          </a:p>
        </p:txBody>
      </p:sp>
      <p:pic>
        <p:nvPicPr>
          <p:cNvPr id="398" name="Google Shape;398;p56" title="Progress in Open Weights vs Proprietary Intelligence (10 Sep '25)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28" y="2615372"/>
            <a:ext cx="3992131" cy="20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 title="Artificial Analysis Intelligence Index by Open Weights vs Proprietary (10 Sep '25) 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94" y="2615371"/>
            <a:ext cx="4480978" cy="203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/>
          <p:nvPr/>
        </p:nvSpPr>
        <p:spPr>
          <a:xfrm>
            <a:off x="2158200" y="3329600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o1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01" name="Google Shape;401;p56"/>
          <p:cNvCxnSpPr/>
          <p:nvPr/>
        </p:nvCxnSpPr>
        <p:spPr>
          <a:xfrm>
            <a:off x="2501675" y="3537350"/>
            <a:ext cx="381300" cy="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56"/>
          <p:cNvSpPr txBox="1"/>
          <p:nvPr/>
        </p:nvSpPr>
        <p:spPr>
          <a:xfrm>
            <a:off x="3615275" y="3634325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R1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03" name="Google Shape;403;p56"/>
          <p:cNvCxnSpPr/>
          <p:nvPr/>
        </p:nvCxnSpPr>
        <p:spPr>
          <a:xfrm rot="10800000">
            <a:off x="3401550" y="3583650"/>
            <a:ext cx="330900" cy="19110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56"/>
          <p:cNvSpPr txBox="1"/>
          <p:nvPr/>
        </p:nvSpPr>
        <p:spPr>
          <a:xfrm>
            <a:off x="2869250" y="3014875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DA0D0D"/>
                </a:solidFill>
                <a:latin typeface="PT Sans"/>
                <a:ea typeface="PT Sans"/>
                <a:cs typeface="PT Sans"/>
                <a:sym typeface="PT Sans"/>
              </a:rPr>
              <a:t>o3</a:t>
            </a:r>
            <a:endParaRPr b="1">
              <a:solidFill>
                <a:srgbClr val="DA0D0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05" name="Google Shape;405;p56"/>
          <p:cNvCxnSpPr/>
          <p:nvPr/>
        </p:nvCxnSpPr>
        <p:spPr>
          <a:xfrm>
            <a:off x="3212725" y="3222625"/>
            <a:ext cx="381300" cy="0"/>
          </a:xfrm>
          <a:prstGeom prst="straightConnector1">
            <a:avLst/>
          </a:prstGeom>
          <a:noFill/>
          <a:ln cap="flat" cmpd="sng" w="19050">
            <a:solidFill>
              <a:srgbClr val="DA0D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56"/>
          <p:cNvSpPr txBox="1"/>
          <p:nvPr/>
        </p:nvSpPr>
        <p:spPr>
          <a:xfrm>
            <a:off x="7363325" y="4628775"/>
            <a:ext cx="1691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PT Sans"/>
                <a:ea typeface="PT Sans"/>
                <a:cs typeface="PT Sans"/>
                <a:sym typeface="PT Sans"/>
              </a:rPr>
              <a:t>stateof.ai 2025</a:t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07" name="Google Shape;407;p56"/>
          <p:cNvPicPr preferRelativeResize="0"/>
          <p:nvPr/>
        </p:nvPicPr>
        <p:blipFill rotWithShape="1">
          <a:blip r:embed="rId5">
            <a:alphaModFix/>
          </a:blip>
          <a:srcRect b="13168" l="0" r="0" t="13630"/>
          <a:stretch/>
        </p:blipFill>
        <p:spPr>
          <a:xfrm>
            <a:off x="7991487" y="33187"/>
            <a:ext cx="633275" cy="4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57"/>
          <p:cNvCxnSpPr/>
          <p:nvPr/>
        </p:nvCxnSpPr>
        <p:spPr>
          <a:xfrm>
            <a:off x="4560150" y="215125"/>
            <a:ext cx="23700" cy="4599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57"/>
          <p:cNvSpPr txBox="1"/>
          <p:nvPr/>
        </p:nvSpPr>
        <p:spPr>
          <a:xfrm>
            <a:off x="4834600" y="4503500"/>
            <a:ext cx="41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hybrid reasoning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57"/>
          <p:cNvSpPr txBox="1"/>
          <p:nvPr/>
        </p:nvSpPr>
        <p:spPr>
          <a:xfrm>
            <a:off x="202100" y="4503500"/>
            <a:ext cx="41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reasoning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9" y="333825"/>
            <a:ext cx="1032768" cy="56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/>
          <p:nvPr/>
        </p:nvSpPr>
        <p:spPr>
          <a:xfrm>
            <a:off x="-296327" y="899930"/>
            <a:ext cx="2322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00" lIns="70800" spcFirstLastPara="1" rIns="70800" wrap="square" tIns="7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DeepSeek-R1</a:t>
            </a:r>
            <a:endParaRPr sz="1393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156" y="333825"/>
            <a:ext cx="1464688" cy="8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7"/>
          <p:cNvSpPr txBox="1"/>
          <p:nvPr/>
        </p:nvSpPr>
        <p:spPr>
          <a:xfrm>
            <a:off x="3867952" y="1062225"/>
            <a:ext cx="40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Llama-Nemotron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053347" y="2181769"/>
            <a:ext cx="1312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9950" lIns="89950" spcFirstLastPara="1" rIns="89950" wrap="square" tIns="89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7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GPT-OSS</a:t>
            </a:r>
            <a:endParaRPr sz="177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093" y="1785097"/>
            <a:ext cx="1464690" cy="39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7722" y="1744873"/>
            <a:ext cx="670951" cy="67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7"/>
          <p:cNvSpPr txBox="1"/>
          <p:nvPr/>
        </p:nvSpPr>
        <p:spPr>
          <a:xfrm>
            <a:off x="4583850" y="2384694"/>
            <a:ext cx="1658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4775" lIns="74775" spcFirstLastPara="1" rIns="74775" wrap="square" tIns="74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2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Qwen3</a:t>
            </a:r>
            <a:endParaRPr sz="1472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609" y="1303311"/>
            <a:ext cx="923750" cy="92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7"/>
          <p:cNvSpPr txBox="1"/>
          <p:nvPr/>
        </p:nvSpPr>
        <p:spPr>
          <a:xfrm>
            <a:off x="7585596" y="2111580"/>
            <a:ext cx="13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SmolLM3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975" y="2952750"/>
            <a:ext cx="923755" cy="7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7"/>
          <p:cNvSpPr txBox="1"/>
          <p:nvPr/>
        </p:nvSpPr>
        <p:spPr>
          <a:xfrm>
            <a:off x="6642838" y="381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GLM-4.5/4.6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7" name="Google Shape;427;p57"/>
          <p:cNvPicPr preferRelativeResize="0"/>
          <p:nvPr/>
        </p:nvPicPr>
        <p:blipFill rotWithShape="1">
          <a:blip r:embed="rId9">
            <a:alphaModFix/>
          </a:blip>
          <a:srcRect b="33372" l="0" r="0" t="31754"/>
          <a:stretch/>
        </p:blipFill>
        <p:spPr>
          <a:xfrm>
            <a:off x="2034084" y="648622"/>
            <a:ext cx="1381188" cy="48166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1636097" y="1113387"/>
            <a:ext cx="2309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75" lIns="70375" spcFirstLastPara="1" rIns="70375" wrap="square" tIns="70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Jamba Reasoning</a:t>
            </a:r>
            <a:endParaRPr sz="1385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621" y="3414450"/>
            <a:ext cx="1708016" cy="29470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73126" y="3736409"/>
            <a:ext cx="2657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75" lIns="80975" spcFirstLastPara="1" rIns="80975" wrap="square" tIns="8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94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Apriel-15B-Thinker</a:t>
            </a:r>
            <a:endParaRPr sz="1594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61161" y="2952751"/>
            <a:ext cx="731100" cy="7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2866574" y="3702150"/>
            <a:ext cx="13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Phi-4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20430" y="3549338"/>
            <a:ext cx="504400" cy="50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 txBox="1"/>
          <p:nvPr/>
        </p:nvSpPr>
        <p:spPr>
          <a:xfrm>
            <a:off x="4962525" y="4084499"/>
            <a:ext cx="8202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56225" spcFirstLastPara="1" rIns="56225" wrap="square" tIns="562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6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Hermes 4</a:t>
            </a:r>
            <a:endParaRPr sz="1106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69203" y="-25516"/>
            <a:ext cx="565887" cy="5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/>
          <p:cNvSpPr txBox="1"/>
          <p:nvPr/>
        </p:nvSpPr>
        <p:spPr>
          <a:xfrm>
            <a:off x="6761552" y="540376"/>
            <a:ext cx="1381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50" lIns="75550" spcFirstLastPara="1" rIns="75550" wrap="square" tIns="755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Command A Reasoning</a:t>
            </a:r>
            <a:endParaRPr sz="148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44480" y="2319125"/>
            <a:ext cx="1573095" cy="123839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/>
        </p:nvSpPr>
        <p:spPr>
          <a:xfrm>
            <a:off x="5744423" y="3192600"/>
            <a:ext cx="15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Granite-3.3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119" y="2263531"/>
            <a:ext cx="570155" cy="57015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/>
          <p:nvPr/>
        </p:nvSpPr>
        <p:spPr>
          <a:xfrm>
            <a:off x="0" y="2807212"/>
            <a:ext cx="195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2100" lIns="42100" spcFirstLastPara="1" rIns="42100" wrap="square" tIns="42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8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LongCat-Flash-Thinking</a:t>
            </a:r>
            <a:endParaRPr sz="1228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 tokens </a:t>
            </a: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–</a:t>
            </a: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3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efficient reasoning models</a:t>
            </a:r>
            <a:endParaRPr b="1" sz="3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6" name="Google Shape;446;p58" title="Screenshot 2025-10-10 at 10.39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125" y="1053925"/>
            <a:ext cx="3012049" cy="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 title="Screenshot 2025-10-10 at 10.41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5" y="3056450"/>
            <a:ext cx="4749776" cy="16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 title="Screenshot 2025-10-10 at 10.42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900" y="2283900"/>
            <a:ext cx="3725254" cy="24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/>
          <p:nvPr/>
        </p:nvSpPr>
        <p:spPr>
          <a:xfrm>
            <a:off x="560913" y="4681800"/>
            <a:ext cx="40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https://arxiv.org/abs/2503.16419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0" name="Google Shape;450;p58" title="Screenshot 2025-10-10 at 10.44.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13" y="979700"/>
            <a:ext cx="2415971" cy="19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8" title="Screenshot 2025-10-10 at 11.25.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7975" y="1596398"/>
            <a:ext cx="2549273" cy="10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8" title="Screenshot 2025-10-10 at 11.26.1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9006" y="1191363"/>
            <a:ext cx="2167219" cy="3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 tokens – </a:t>
            </a:r>
            <a:r>
              <a:rPr lang="en" sz="3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efficient reasoning models</a:t>
            </a:r>
            <a:endParaRPr b="1" sz="3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8" name="Google Shape;458;p59" title="Screenshot 2025-10-10 at 10.39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125" y="1053925"/>
            <a:ext cx="3012049" cy="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 title="Screenshot 2025-10-10 at 10.41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5" y="3056450"/>
            <a:ext cx="4749776" cy="16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9" title="Screenshot 2025-10-10 at 10.42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900" y="2283900"/>
            <a:ext cx="3725254" cy="246889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9"/>
          <p:cNvSpPr txBox="1"/>
          <p:nvPr/>
        </p:nvSpPr>
        <p:spPr>
          <a:xfrm>
            <a:off x="560913" y="4681800"/>
            <a:ext cx="40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https://arxiv.org/abs/2503.16419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2" name="Google Shape;462;p59" title="Screenshot 2025-10-10 at 10.44.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13" y="979700"/>
            <a:ext cx="2415971" cy="19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 rotWithShape="1">
          <a:blip r:embed="rId7">
            <a:alphaModFix/>
          </a:blip>
          <a:srcRect b="0" l="23822" r="25089" t="21642"/>
          <a:stretch/>
        </p:blipFill>
        <p:spPr>
          <a:xfrm>
            <a:off x="2586575" y="1117700"/>
            <a:ext cx="2497551" cy="18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/>
          <p:nvPr/>
        </p:nvSpPr>
        <p:spPr>
          <a:xfrm>
            <a:off x="2586575" y="906475"/>
            <a:ext cx="2497500" cy="20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Tooling for the RL era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0" name="Google Shape;470;p60"/>
          <p:cNvCxnSpPr/>
          <p:nvPr/>
        </p:nvCxnSpPr>
        <p:spPr>
          <a:xfrm>
            <a:off x="4589575" y="1377376"/>
            <a:ext cx="0" cy="342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1" name="Google Shape;471;p60"/>
          <p:cNvCxnSpPr/>
          <p:nvPr/>
        </p:nvCxnSpPr>
        <p:spPr>
          <a:xfrm rot="10800000">
            <a:off x="521700" y="3881084"/>
            <a:ext cx="842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2" name="Google Shape;472;p60"/>
          <p:cNvSpPr txBox="1"/>
          <p:nvPr/>
        </p:nvSpPr>
        <p:spPr>
          <a:xfrm>
            <a:off x="7309694" y="3964659"/>
            <a:ext cx="19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ease of use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3598069" y="871488"/>
            <a:ext cx="19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4" name="Google Shape;4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525" y="2599262"/>
            <a:ext cx="974250" cy="5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662" y="4180639"/>
            <a:ext cx="471519" cy="46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 txBox="1"/>
          <p:nvPr/>
        </p:nvSpPr>
        <p:spPr>
          <a:xfrm>
            <a:off x="6808417" y="4236128"/>
            <a:ext cx="73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9450" lIns="69450" spcFirstLastPara="1" rIns="69450" wrap="square" tIns="69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unsloth</a:t>
            </a:r>
            <a:endParaRPr b="1" sz="1063"/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31" y="26479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/>
        </p:nvSpPr>
        <p:spPr>
          <a:xfrm>
            <a:off x="955325" y="2645688"/>
            <a:ext cx="1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open-instruct</a:t>
            </a:r>
            <a:endParaRPr b="1"/>
          </a:p>
        </p:txBody>
      </p:sp>
      <p:pic>
        <p:nvPicPr>
          <p:cNvPr id="479" name="Google Shape;47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50" y="13354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/>
        </p:nvSpPr>
        <p:spPr>
          <a:xfrm>
            <a:off x="977025" y="1333200"/>
            <a:ext cx="6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verl</a:t>
            </a:r>
            <a:endParaRPr b="1"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8825" y="1499138"/>
            <a:ext cx="396375" cy="3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 txBox="1"/>
          <p:nvPr/>
        </p:nvSpPr>
        <p:spPr>
          <a:xfrm>
            <a:off x="2520025" y="1466500"/>
            <a:ext cx="13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PipelineRL</a:t>
            </a:r>
            <a:endParaRPr b="1"/>
          </a:p>
        </p:txBody>
      </p:sp>
      <p:sp>
        <p:nvSpPr>
          <p:cNvPr id="483" name="Google Shape;483;p60"/>
          <p:cNvSpPr/>
          <p:nvPr/>
        </p:nvSpPr>
        <p:spPr>
          <a:xfrm>
            <a:off x="484675" y="1253725"/>
            <a:ext cx="1187100" cy="6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>
            <a:off x="1991975" y="1388200"/>
            <a:ext cx="1902900" cy="6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0"/>
          <p:cNvSpPr/>
          <p:nvPr/>
        </p:nvSpPr>
        <p:spPr>
          <a:xfrm>
            <a:off x="4849900" y="2509340"/>
            <a:ext cx="1387500" cy="73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"/>
          <p:cNvSpPr/>
          <p:nvPr/>
        </p:nvSpPr>
        <p:spPr>
          <a:xfrm>
            <a:off x="7065525" y="2755224"/>
            <a:ext cx="1717500" cy="67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0"/>
          <p:cNvSpPr/>
          <p:nvPr/>
        </p:nvSpPr>
        <p:spPr>
          <a:xfrm>
            <a:off x="6237400" y="4005664"/>
            <a:ext cx="1307100" cy="79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/>
          <p:nvPr/>
        </p:nvSpPr>
        <p:spPr>
          <a:xfrm>
            <a:off x="384125" y="2567388"/>
            <a:ext cx="2392800" cy="6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581650" y="39582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E0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FullFT</a:t>
            </a:r>
            <a:endParaRPr sz="1800">
              <a:solidFill>
                <a:srgbClr val="E0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LoRA</a:t>
            </a:r>
            <a:endParaRPr sz="18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FullFT &amp; LoRA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0" name="Google Shape;490;p60" title="Screenshot 2025-10-10 at 11.27.1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5575" y="2805122"/>
            <a:ext cx="1515350" cy="56930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/>
          <p:nvPr/>
        </p:nvSpPr>
        <p:spPr>
          <a:xfrm>
            <a:off x="2959620" y="2780625"/>
            <a:ext cx="1515300" cy="6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A0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60" title="Screenshot 2025-10-10 at 11.28.2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0521" y="2757917"/>
            <a:ext cx="1387500" cy="67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0" title="Screenshot 2025-10-10 at 11.23.38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3950" y="1196775"/>
            <a:ext cx="1927250" cy="7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0"/>
          <p:cNvSpPr/>
          <p:nvPr/>
        </p:nvSpPr>
        <p:spPr>
          <a:xfrm>
            <a:off x="6713950" y="1204661"/>
            <a:ext cx="1983000" cy="73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Environments – hype or the next frontier?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0" name="Google Shape;500;p61" title="Screenshot 2025-10-10 at 11.13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575" y="1142475"/>
            <a:ext cx="2013825" cy="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1142475"/>
            <a:ext cx="3287351" cy="234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 title="Screenshot 2025-10-10 at 11.18.2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900" y="2077963"/>
            <a:ext cx="2355400" cy="9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 title="Screenshot 2025-10-10 at 11.22.5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300" y="3106750"/>
            <a:ext cx="5073701" cy="29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1" title="Screenshot 2025-10-10 at 11.23.3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7225" y="987150"/>
            <a:ext cx="1927250" cy="7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/>
        </p:nvSpPr>
        <p:spPr>
          <a:xfrm>
            <a:off x="766500" y="2802426"/>
            <a:ext cx="76110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6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575" y="3173951"/>
            <a:ext cx="533925" cy="4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000" y="4344401"/>
            <a:ext cx="456025" cy="4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413" y="4325214"/>
            <a:ext cx="533925" cy="4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2"/>
          <p:cNvSpPr txBox="1"/>
          <p:nvPr/>
        </p:nvSpPr>
        <p:spPr>
          <a:xfrm>
            <a:off x="3202350" y="4295376"/>
            <a:ext cx="14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@lewtun</a:t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4" name="Google Shape;51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300" y="4357826"/>
            <a:ext cx="456000" cy="42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5" name="Google Shape;515;p62"/>
          <p:cNvSpPr txBox="1"/>
          <p:nvPr/>
        </p:nvSpPr>
        <p:spPr>
          <a:xfrm>
            <a:off x="5476325" y="4295376"/>
            <a:ext cx="158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@_lewtun</a:t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6" name="Google Shape;51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95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20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345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570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795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6020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9245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24700" y="374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520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895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3120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345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9570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2795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51970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492450" y="1296950"/>
            <a:ext cx="779850" cy="7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2"/>
          <p:cNvSpPr txBox="1"/>
          <p:nvPr/>
        </p:nvSpPr>
        <p:spPr>
          <a:xfrm>
            <a:off x="2561538" y="2163349"/>
            <a:ext cx="40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https://huggingface.co/science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1836450" y="3611700"/>
            <a:ext cx="547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</a:t>
            </a:r>
            <a:r>
              <a:rPr i="1" lang="en" sz="2400">
                <a:latin typeface="Century Gothic"/>
                <a:ea typeface="Century Gothic"/>
                <a:cs typeface="Century Gothic"/>
                <a:sym typeface="Century Gothic"/>
              </a:rPr>
              <a:t>wis Tunstall</a:t>
            </a:r>
            <a:endParaRPr i="1"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Hugging Face</a:t>
            </a:r>
            <a:endParaRPr i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COLM 2025</a:t>
            </a:r>
            <a:endParaRPr i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2856925" y="1560438"/>
            <a:ext cx="5887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entury Gothic"/>
                <a:ea typeface="Century Gothic"/>
                <a:cs typeface="Century Gothic"/>
                <a:sym typeface="Century Gothic"/>
              </a:rPr>
              <a:t>Three Lessons 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entury Gothic"/>
                <a:ea typeface="Century Gothic"/>
                <a:cs typeface="Century Gothic"/>
                <a:sym typeface="Century Gothic"/>
              </a:rPr>
              <a:t>from DeepSeek-R1</a:t>
            </a:r>
            <a:endParaRPr i="1" sz="3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" y="1272899"/>
            <a:ext cx="2035495" cy="1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/>
        </p:nvSpPr>
        <p:spPr>
          <a:xfrm>
            <a:off x="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b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</a:t>
            </a:r>
            <a:endParaRPr b="1" sz="2400">
              <a:solidFill>
                <a:srgbClr val="F3AF3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be</a:t>
            </a:r>
            <a:r>
              <a:rPr b="1" lang="en" sz="24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distilled</a:t>
            </a:r>
            <a:endParaRPr i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3046350" y="1802100"/>
            <a:ext cx="305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GRPO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(mostly)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you need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5999100" y="1802100"/>
            <a:ext cx="314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</a:t>
            </a:r>
            <a:b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 reasoning</a:t>
            </a: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way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 title="Screenshot 2025-10-07 at 18.09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3976" cy="29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 title="Screenshot 2025-10-07 at 18.48.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026" y="238950"/>
            <a:ext cx="2912825" cy="24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241325" y="3252000"/>
            <a:ext cx="584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research breakthroughs: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RLVR is enough to generate long CoT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matching frontier models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31" title="Screenshot 2025-10-08 at 11.36.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999" y="2883513"/>
            <a:ext cx="3381849" cy="20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/>
          <p:nvPr/>
        </p:nvSpPr>
        <p:spPr>
          <a:xfrm>
            <a:off x="6073275" y="190400"/>
            <a:ext cx="2598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 title="Screenshot 2025-10-07 at 18.09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3976" cy="29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 title="Screenshot 2025-10-07 at 18.48.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026" y="238950"/>
            <a:ext cx="2912825" cy="24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241325" y="3252000"/>
            <a:ext cx="5849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research breakthroughs: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RLVR is enough to generate long CoT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matching frontier models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tech report can crash the stock market :)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425" y="2858334"/>
            <a:ext cx="2595217" cy="213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/>
          <p:nvPr/>
        </p:nvSpPr>
        <p:spPr>
          <a:xfrm>
            <a:off x="6073275" y="190400"/>
            <a:ext cx="2598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/>
        </p:nvSpPr>
        <p:spPr>
          <a:xfrm>
            <a:off x="322500" y="1802100"/>
            <a:ext cx="849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we learned 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DeepSeek-R1?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algorithms, recipes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270150" y="150200"/>
            <a:ext cx="86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entury Gothic"/>
                <a:ea typeface="Century Gothic"/>
                <a:cs typeface="Century Gothic"/>
                <a:sym typeface="Century Gothic"/>
              </a:rPr>
              <a:t>Lesson #1 –</a:t>
            </a:r>
            <a:r>
              <a:rPr b="1" lang="en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3200">
                <a:solidFill>
                  <a:srgbClr val="F3AF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can be distilled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270150" y="3425100"/>
            <a:ext cx="8603700" cy="15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recipe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600k reasoning + 200k non-reasoning samples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SFT on prior </a:t>
            </a:r>
            <a:r>
              <a:rPr b="1" lang="en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models (Qwen2.5 &amp; Llama 3)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of 14B model comparable to o1-mini on reasoning evals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34" title="Screenshot 2025-10-09 at 23.04.05.png"/>
          <p:cNvPicPr preferRelativeResize="0"/>
          <p:nvPr/>
        </p:nvPicPr>
        <p:blipFill rotWithShape="1">
          <a:blip r:embed="rId3">
            <a:alphaModFix/>
          </a:blip>
          <a:srcRect b="16499" l="0" r="0" t="0"/>
          <a:stretch/>
        </p:blipFill>
        <p:spPr>
          <a:xfrm>
            <a:off x="825342" y="818363"/>
            <a:ext cx="7493318" cy="250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/>
          <p:nvPr/>
        </p:nvSpPr>
        <p:spPr>
          <a:xfrm>
            <a:off x="855600" y="2922904"/>
            <a:ext cx="7381500" cy="19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855600" y="2086179"/>
            <a:ext cx="7381500" cy="19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gCo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